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83" r:id="rId18"/>
    <p:sldId id="259" r:id="rId19"/>
    <p:sldId id="279" r:id="rId20"/>
    <p:sldId id="266" r:id="rId21"/>
    <p:sldId id="282" r:id="rId22"/>
    <p:sldId id="275" r:id="rId23"/>
    <p:sldId id="273" r:id="rId24"/>
    <p:sldId id="262" r:id="rId25"/>
    <p:sldId id="280" r:id="rId26"/>
    <p:sldId id="281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9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98" autoAdjust="0"/>
  </p:normalViewPr>
  <p:slideViewPr>
    <p:cSldViewPr snapToGrid="0">
      <p:cViewPr varScale="1">
        <p:scale>
          <a:sx n="94" d="100"/>
          <a:sy n="94" d="100"/>
        </p:scale>
        <p:origin x="20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morning (</a:t>
            </a:r>
            <a:r>
              <a:rPr lang="en-US" baseline="0" dirty="0" err="1" smtClean="0"/>
              <a:t>arternoon</a:t>
            </a:r>
            <a:r>
              <a:rPr lang="en-US" baseline="0" dirty="0" smtClean="0"/>
              <a:t>)!</a:t>
            </a:r>
            <a:endParaRPr lang="en-US" dirty="0" smtClean="0"/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in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241Am or 2.45 MeV neutron from DD-generator.</a:t>
            </a:r>
          </a:p>
          <a:p>
            <a:r>
              <a:rPr lang="en-US" dirty="0" smtClean="0"/>
              <a:t>The left picture shows a typical </a:t>
            </a:r>
            <a:r>
              <a:rPr lang="en-US" dirty="0" err="1" smtClean="0"/>
              <a:t>oscillogram</a:t>
            </a:r>
            <a:r>
              <a:rPr lang="en-US" dirty="0" smtClean="0"/>
              <a:t> with a raw signal</a:t>
            </a:r>
            <a:r>
              <a:rPr lang="en-US" baseline="0" dirty="0" smtClean="0"/>
              <a:t> and an integral spectrum for Am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right picture shows the</a:t>
            </a:r>
            <a:r>
              <a:rPr lang="en-US" baseline="0" dirty="0" smtClean="0"/>
              <a:t> integral spectra for Am, neutron and background runs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10:00</a:t>
            </a:r>
            <a:r>
              <a:rPr lang="en-US" baseline="0" dirty="0" smtClean="0"/>
              <a:t> – 10:40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measure ionization yield we subtracted the </a:t>
            </a:r>
            <a:r>
              <a:rPr lang="en-US" b="0" baseline="0" dirty="0" smtClean="0"/>
              <a:t>background-run contribution from the neutron run(see the top left picture).</a:t>
            </a:r>
          </a:p>
          <a:p>
            <a:r>
              <a:rPr lang="en-US" b="0" baseline="0" dirty="0" smtClean="0"/>
              <a:t>After this we </a:t>
            </a:r>
            <a:r>
              <a:rPr lang="en-US" b="0" dirty="0" smtClean="0"/>
              <a:t>subtracted the </a:t>
            </a:r>
            <a:r>
              <a:rPr lang="en-US" b="0" baseline="0" dirty="0" smtClean="0"/>
              <a:t>gamma-ray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contribution</a:t>
            </a:r>
            <a:r>
              <a:rPr lang="en-US" b="0" baseline="0" dirty="0" smtClean="0"/>
              <a:t>, resulted from a radiative capture in surrounding materials (see the bottom left picture).</a:t>
            </a:r>
          </a:p>
          <a:p>
            <a:r>
              <a:rPr lang="en-US" b="0" dirty="0" smtClean="0"/>
              <a:t>Finally, the</a:t>
            </a:r>
            <a:r>
              <a:rPr lang="en-US" b="0" baseline="0" dirty="0" smtClean="0"/>
              <a:t> pulse integral was normalized to that of 60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peak and we found a spectrum end-point in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units of ne</a:t>
            </a:r>
            <a:r>
              <a:rPr lang="en-US" b="0" baseline="0" dirty="0" smtClean="0"/>
              <a:t> (number of electrons escaping recombination with positive ions unit.)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theoretical spectrum (red curve on the right picture) was convolved with energy resolution function (the result of convolution is black curve).</a:t>
            </a:r>
          </a:p>
          <a:p>
            <a:r>
              <a:rPr lang="en-US" b="0" baseline="0" dirty="0" smtClean="0"/>
              <a:t>The Ionization yield was calculated by dividing the end point of experimental spectrum to the theoretical one.</a:t>
            </a:r>
          </a:p>
          <a:p>
            <a:endParaRPr lang="en-US" b="0" baseline="0" dirty="0" smtClean="0"/>
          </a:p>
          <a:p>
            <a:r>
              <a:rPr lang="en-US" b="0" dirty="0" smtClean="0"/>
              <a:t>10:40 – 12:10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On the graph you can see the ionization</a:t>
            </a:r>
            <a:r>
              <a:rPr lang="en-US" b="0" baseline="0" dirty="0" smtClean="0"/>
              <a:t> yield as a function of electric field for two data sets:</a:t>
            </a:r>
          </a:p>
          <a:p>
            <a:r>
              <a:rPr lang="en-US" b="0" baseline="0" dirty="0" smtClean="0"/>
              <a:t>Square for previous data obtained in 2014 and circles for current data.</a:t>
            </a:r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well described by Jaffe model (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red curve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r>
              <a:rPr lang="en-US" b="0" baseline="0" dirty="0" smtClean="0"/>
              <a:t>A systematic error is dominant and occurs because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of using liquid </a:t>
            </a:r>
            <a:r>
              <a:rPr lang="en-US" sz="1200" b="0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 ionization yield of electron recoil for calibration.</a:t>
            </a:r>
            <a:endParaRPr lang="en-US" b="0" dirty="0" smtClean="0"/>
          </a:p>
          <a:p>
            <a:r>
              <a:rPr lang="en-US" dirty="0" smtClean="0"/>
              <a:t>12:10 – 13:00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we will reach sufficient light collection</a:t>
            </a:r>
            <a:r>
              <a:rPr lang="en-US" sz="1200" b="0" baseline="0" dirty="0" smtClean="0">
                <a:solidFill>
                  <a:srgbClr val="000099"/>
                </a:solidFill>
              </a:rPr>
              <a:t>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have divided talk</a:t>
            </a:r>
            <a:r>
              <a:rPr lang="en-US" b="0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First</a:t>
            </a:r>
            <a:r>
              <a:rPr lang="en-US" b="0" baseline="0" dirty="0" smtClean="0"/>
              <a:t> of all I’ll tell you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Our global objectives and  current activity.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recent 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on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>
              <a:buFont typeface="Comic Sans MS" panose="030F0702030302020204" pitchFamily="66" charset="0"/>
              <a:buNone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Future plans,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in particular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S1/S2 selection technique and Neutron double-scattering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I’ll give summary of presentation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b="0" dirty="0" smtClean="0"/>
          </a:p>
          <a:p>
            <a:endParaRPr lang="ru-RU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0</a:t>
            </a:r>
            <a:r>
              <a:rPr lang="en-US" b="0" dirty="0" smtClean="0"/>
              <a:t>:15</a:t>
            </a:r>
            <a:r>
              <a:rPr lang="ru-RU" b="0" dirty="0" smtClean="0"/>
              <a:t> – 1</a:t>
            </a:r>
            <a:r>
              <a:rPr lang="en-US" b="0" dirty="0" smtClean="0"/>
              <a:t>:00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Experimental setup 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 assembly with EL gap and PMT readout is located inside the cryogenic chamber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a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neutron generator is</a:t>
            </a:r>
            <a:r>
              <a:rPr lang="en-US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placed under one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2</a:t>
            </a:r>
            <a:r>
              <a:rPr lang="en-US" altLang="ru-RU" b="0" dirty="0" smtClean="0">
                <a:latin typeface="Wingdings" panose="05000000000000000000" pitchFamily="2" charset="2"/>
              </a:rPr>
              <a:t>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electrode, two field-shaping electrodes, a THGEM0, immersed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a double-THGEM assembly, consisting of a THGEM1 and THGEM2,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2:30 – 4:30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the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09.03.2017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</a:t>
            </a:r>
            <a:r>
              <a:rPr lang="en-US" sz="3600" b="1" dirty="0" smtClean="0">
                <a:solidFill>
                  <a:srgbClr val="C00000"/>
                </a:solidFill>
              </a:rPr>
              <a:t>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March 1,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87729" y="661601"/>
            <a:ext cx="4572000" cy="269612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primary ionization charge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was produced by either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gamma from 241Am or 2.45 MeV 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DD-generator.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 typical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oscillogram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raw signal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and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spectrum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for Am isotope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spectra for Am, neutron and background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runs.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13708"/>
            <a:ext cx="9144000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To measure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background-run contribution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run. After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this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gamma-ray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contribution, resulting from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radiative capture in surrounding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materials. Finally,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pulse integral was normalized to that of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peak and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found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spectrum end-point in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units of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theoretical spectrum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was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convolved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energy resolution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function.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ionization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yield was calculated by dividing the end point of experimental spectrum to the theoretical one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415498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well described by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model (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red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curve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 systematic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error is dominant and occurs because of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using liquid </a:t>
            </a:r>
            <a:r>
              <a:rPr lang="en-US" sz="2000" b="1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ionization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yield of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electron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recoil for calibration.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7" y="5153098"/>
            <a:ext cx="1255951" cy="18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7" y="5525056"/>
            <a:ext cx="1701689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there is also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473"/>
            <a:ext cx="503237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resolution,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being developed in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dirty="0" err="1">
                <a:solidFill>
                  <a:srgbClr val="10109F"/>
                </a:solidFill>
              </a:rPr>
              <a:t>Photon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emission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atomic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collision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processes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in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two-phase</a:t>
            </a:r>
            <a:r>
              <a:rPr lang="en-US" sz="2800" b="1" dirty="0" smtClean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argon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doped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with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xenon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nitrogen</a:t>
            </a:r>
            <a:endParaRPr lang="ru-RU" sz="2800" b="1" dirty="0">
              <a:solidFill>
                <a:srgbClr val="10109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10685"/>
            <a:ext cx="909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–</a:t>
            </a:r>
            <a:r>
              <a:rPr lang="ru-RU" dirty="0" err="1"/>
              <a:t>We</a:t>
            </a:r>
            <a:r>
              <a:rPr lang="ru-RU" dirty="0"/>
              <a:t> </a:t>
            </a:r>
            <a:r>
              <a:rPr lang="ru-RU" dirty="0" err="1"/>
              <a:t>present</a:t>
            </a:r>
            <a:r>
              <a:rPr lang="ru-RU" dirty="0"/>
              <a:t> a </a:t>
            </a:r>
            <a:r>
              <a:rPr lang="ru-RU" dirty="0" err="1"/>
              <a:t>comprehensive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atomic</a:t>
            </a:r>
            <a:r>
              <a:rPr lang="ru-RU" dirty="0"/>
              <a:t> </a:t>
            </a:r>
            <a:r>
              <a:rPr lang="ru-RU" dirty="0" err="1"/>
              <a:t>collision</a:t>
            </a:r>
            <a:r>
              <a:rPr lang="ru-RU" dirty="0"/>
              <a:t> </a:t>
            </a:r>
            <a:r>
              <a:rPr lang="ru-RU" dirty="0" err="1" smtClean="0"/>
              <a:t>processes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/>
              <a:t>argon</a:t>
            </a:r>
            <a:r>
              <a:rPr lang="ru-RU" dirty="0"/>
              <a:t> </a:t>
            </a:r>
            <a:r>
              <a:rPr lang="ru-RU" dirty="0" err="1"/>
              <a:t>doped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xenon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nitrogen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dopants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aimed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convert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smtClean="0"/>
              <a:t>VUV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pure</a:t>
            </a:r>
            <a:r>
              <a:rPr lang="ru-RU" dirty="0"/>
              <a:t> </a:t>
            </a:r>
            <a:r>
              <a:rPr lang="ru-RU" dirty="0" err="1"/>
              <a:t>Ar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 smtClean="0"/>
              <a:t>near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/>
              <a:t>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N2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gas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. </a:t>
            </a:r>
            <a:r>
              <a:rPr lang="ru-RU" dirty="0" err="1"/>
              <a:t>Such</a:t>
            </a:r>
            <a:r>
              <a:rPr lang="ru-RU" dirty="0"/>
              <a:t> a </a:t>
            </a:r>
            <a:r>
              <a:rPr lang="ru-RU" dirty="0" err="1"/>
              <a:t>mixture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relevant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 smtClean="0"/>
              <a:t>dark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matter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low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neutrino</a:t>
            </a:r>
            <a:r>
              <a:rPr lang="ru-RU" dirty="0"/>
              <a:t> </a:t>
            </a:r>
            <a:r>
              <a:rPr lang="ru-RU" dirty="0" err="1"/>
              <a:t>detectors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enhanced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efficiency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 smtClean="0"/>
              <a:t>primary</a:t>
            </a:r>
            <a:r>
              <a:rPr lang="en-US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/>
              <a:t>secondary</a:t>
            </a:r>
            <a:r>
              <a:rPr lang="ru-RU" dirty="0"/>
              <a:t> </a:t>
            </a:r>
            <a:r>
              <a:rPr lang="ru-RU" dirty="0" err="1"/>
              <a:t>scintillation</a:t>
            </a:r>
            <a:r>
              <a:rPr lang="ru-RU" dirty="0"/>
              <a:t> </a:t>
            </a:r>
            <a:r>
              <a:rPr lang="ru-RU" dirty="0" err="1"/>
              <a:t>signals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,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 smtClean="0"/>
              <a:t>may</a:t>
            </a:r>
            <a:r>
              <a:rPr lang="en-US" dirty="0" smtClean="0"/>
              <a:t> </a:t>
            </a:r>
            <a:r>
              <a:rPr lang="ru-RU" dirty="0" err="1" smtClean="0"/>
              <a:t>successfully</a:t>
            </a:r>
            <a:r>
              <a:rPr lang="ru-RU" dirty="0" smtClean="0"/>
              <a:t> </a:t>
            </a:r>
            <a:r>
              <a:rPr lang="ru-RU" dirty="0" err="1"/>
              <a:t>perform</a:t>
            </a:r>
            <a:r>
              <a:rPr lang="ru-RU" dirty="0"/>
              <a:t> </a:t>
            </a:r>
            <a:r>
              <a:rPr lang="ru-RU" dirty="0" err="1"/>
              <a:t>its</a:t>
            </a:r>
            <a:r>
              <a:rPr lang="ru-RU" dirty="0"/>
              <a:t> </a:t>
            </a:r>
            <a:r>
              <a:rPr lang="ru-RU" dirty="0" err="1"/>
              <a:t>job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VUV-</a:t>
            </a:r>
            <a:r>
              <a:rPr lang="ru-RU" dirty="0" err="1"/>
              <a:t>to</a:t>
            </a:r>
            <a:r>
              <a:rPr lang="ru-RU" dirty="0"/>
              <a:t>-UV </a:t>
            </a:r>
            <a:r>
              <a:rPr lang="ru-RU" dirty="0" err="1"/>
              <a:t>conversion</a:t>
            </a:r>
            <a:r>
              <a:rPr lang="ru-RU" dirty="0"/>
              <a:t> </a:t>
            </a:r>
            <a:r>
              <a:rPr lang="ru-RU" dirty="0" err="1" smtClean="0"/>
              <a:t>in</a:t>
            </a:r>
            <a:r>
              <a:rPr lang="en-US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even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presence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N2 </a:t>
            </a:r>
            <a:r>
              <a:rPr lang="ru-RU" dirty="0" err="1"/>
              <a:t>impurity</a:t>
            </a:r>
            <a:r>
              <a:rPr lang="ru-RU" dirty="0"/>
              <a:t>, </a:t>
            </a:r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 smtClean="0"/>
              <a:t>its</a:t>
            </a:r>
            <a:r>
              <a:rPr lang="en-US" dirty="0" smtClean="0"/>
              <a:t> </a:t>
            </a:r>
            <a:r>
              <a:rPr lang="ru-RU" dirty="0" err="1" smtClean="0"/>
              <a:t>content</a:t>
            </a:r>
            <a:r>
              <a:rPr lang="ru-RU" dirty="0" smtClean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exceed</a:t>
            </a:r>
            <a:r>
              <a:rPr lang="ru-RU" dirty="0"/>
              <a:t> 50 </a:t>
            </a:r>
            <a:r>
              <a:rPr lang="ru-RU" dirty="0" err="1"/>
              <a:t>ppm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0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 and current activity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 scattering</a:t>
            </a: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the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neutrino-nucleus </a:t>
            </a:r>
            <a:r>
              <a:rPr lang="en-US" altLang="ru-RU" sz="2400" b="1" dirty="0">
                <a:solidFill>
                  <a:srgbClr val="000099"/>
                </a:solidFill>
              </a:rPr>
              <a:t>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>
                <a:solidFill>
                  <a:srgbClr val="000099"/>
                </a:solidFill>
              </a:rPr>
              <a:t>in the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       <a:rPr lang="en-US" altLang="ru-RU" sz="2400" b="1" dirty="0" err="1">
                <a:solidFill>
                  <a:srgbClr val="000099"/>
                </a:solidFill>
              </a:rPr>
              <a:t>DarkSide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847882"/>
            <a:ext cx="4241725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A vacuum-insulated 9-liter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 cryogenic chamber filled with 2.5 liters of liquid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2" y="4281056"/>
            <a:ext cx="42681" cy="15668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52961" y="5113115"/>
            <a:ext cx="1472237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Assembly with EL gap and PMT readout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428286"/>
            <a:ext cx="16753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Drift region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01214" y="6331016"/>
            <a:ext cx="10022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gap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39214" y="5515749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PMT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886873"/>
            <a:ext cx="4547078" cy="197746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The cryogenic chamber included a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cathode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electrode, two field-shaping electrodes, a THGEM0, immersed in liquid </a:t>
            </a:r>
            <a:r>
              <a:rPr lang="en-US" sz="175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 layer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and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 double-THGEM assembly, consisting of a THGEM1 and THGEM2, placed in the gas phase above the liquid.</a:t>
            </a: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neutrons,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Nominal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signals.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yield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721351"/>
            <a:ext cx="4553183" cy="613090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is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ratio of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the number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electric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52.5911"/>
  <p:tag name="LATEXADDIN" val="\documentclass{article}&#10;\usepackage{amsmath}&#10;\pagestyle{empty}&#10;\begin{document}&#10;&#10;&#10;$Q_{y} = \frac{A}{1 + B / \mathcal{E}}$&#10;&#10;\end{document}"/>
  <p:tag name="IGUANATEXSIZE" val="20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19439</TotalTime>
  <Words>4017</Words>
  <Application>Microsoft Office PowerPoint</Application>
  <PresentationFormat>Экран (4:3)</PresentationFormat>
  <Paragraphs>359</Paragraphs>
  <Slides>26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1014</cp:revision>
  <dcterms:created xsi:type="dcterms:W3CDTF">2017-01-31T10:55:29Z</dcterms:created>
  <dcterms:modified xsi:type="dcterms:W3CDTF">2017-03-09T10:40:39Z</dcterms:modified>
</cp:coreProperties>
</file>